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8" roundtripDataSignature="AMtx7mj6G0126IjI0KFlW7DBQtacbQPd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8" Type="http://customschemas.google.com/relationships/presentationmetadata" Target="metadata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72a97115a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2472a97115a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831407d82e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831407d82e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" name="Google Shape;70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7bd2a7473e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8" name="Google Shape;708;g27bd2a7473e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831407d82e_0_3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831407d82e_0_3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72a97115a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2472a97115a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72a97115a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g2472a97115a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72a97115a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2472a97115a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72a97115a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2472a97115a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72a97115a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g2472a97115a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72a97115a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2472a97115a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72a97115a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g2472a97115a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72a97115a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2472a97115a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72a97115a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g2472a97115a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7c1821826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g27c1821826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72a97115a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g2472a97115a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72a97115a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g2472a97115a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72a97115a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2472a97115a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72a97115a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g2472a97115a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72a97115a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2472a97115a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72a97115a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g2472a97115a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72a97115a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2472a97115a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72a97115a_0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g2472a97115a_0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72a97115a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g2472a97115a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72a97115a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g2472a97115a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7c18218264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Google Shape;43;g27c18218264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72a97115a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2472a97115a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72a97115a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g2472a97115a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72a97115a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2472a97115a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72a97115a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" name="Google Shape;250;g2472a97115a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72a97115a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g2472a97115a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72a97115a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g2472a97115a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72a97115a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2472a97115a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72a97115a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g2472a97115a_0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72a97115a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2472a97115a_0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72a97115a_0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g2472a97115a_0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831407d82e_0_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831407d82e_0_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72a97115a_0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g2472a97115a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72a97115a_0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72a97115a_0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72a97115a_0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2472a97115a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72a97115a_0_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2472a97115a_0_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72a97115a_0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g2472a97115a_0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72a97115a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g2472a97115a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72a97115a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g2472a97115a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72a97115a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2472a97115a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72a97115a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g2472a97115a_0_2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72a97115a_0_2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g2472a97115a_0_2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831407d82e_0_3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831407d82e_0_3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72a97115a_0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g2472a97115a_0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72a97115a_0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g2472a97115a_0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72a97115a_0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2472a97115a_0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72a97115a_0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g2472a97115a_0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72a97115a_0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g2472a97115a_0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72a97115a_0_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g2472a97115a_0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72a97115a_0_3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2472a97115a_0_3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72a97115a_0_3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g2472a97115a_0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72a97115a_0_3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g2472a97115a_0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831407d82e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831407d82e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803a4aa1f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g2803a4aa1f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31407d82e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831407d82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831407d82e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831407d82e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831407d82e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831407d82e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31407d82e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831407d82e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831407d82e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831407d82e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31407d82e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831407d82e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831407d82e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831407d82e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831407d82e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831407d82e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831407d82e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831407d82e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31407d82e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831407d82e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72a97115a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g2472a97115a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31407d82e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831407d82e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831407d82e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831407d82e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31407d82e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831407d82e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831407d82e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831407d82e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831407d82e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831407d82e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831407d82e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831407d82e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831407d82e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831407d82e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8677f786fa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8677f786fa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8677f786f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8677f786fa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8677f786fa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8677f786fa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72a97115a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g2472a97115a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8677f786fa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8677f786fa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677f786fa_1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677f786fa_1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8677f786fa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8677f786fa_1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8677f786fa_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8677f786fa_1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831407d82e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831407d82e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831407d82e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831407d82e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831407d82e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831407d82e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831407d82e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831407d82e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31407d82e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831407d82e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831407d82e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831407d82e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72a97115a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g2472a97115a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831407d82e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831407d82e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831407d82e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831407d82e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31407d82e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831407d82e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831407d82e_0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831407d82e_0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831407d82e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831407d82e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831407d82e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831407d82e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831407d82e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831407d82e_0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831407d82e_0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831407d82e_0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831407d82e_0_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831407d82e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831407d82e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831407d82e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2"/>
          <p:cNvSpPr txBox="1"/>
          <p:nvPr>
            <p:ph type="title"/>
          </p:nvPr>
        </p:nvSpPr>
        <p:spPr>
          <a:xfrm>
            <a:off x="1524000" y="2503486"/>
            <a:ext cx="9144000" cy="10064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4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ichita State University LogoPicture 8" id="13" name="Google Shape;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072" y="1192211"/>
            <a:ext cx="4189855" cy="96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6" id="22" name="Google Shape;22;p44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>
            <p:ph type="title"/>
          </p:nvPr>
        </p:nvSpPr>
        <p:spPr>
          <a:xfrm>
            <a:off x="2857500" y="301752"/>
            <a:ext cx="8503920" cy="96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7" id="27" name="Google Shape;27;p45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SU LogoPicture 7" id="8" name="Google Shape;8;p41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ift6135h18.files.wordpress.com/2018/02/05_rnn.pdf" TargetMode="External"/><Relationship Id="rId4" Type="http://schemas.openxmlformats.org/officeDocument/2006/relationships/hyperlink" Target="https://www.geeksforgeeks.org/introduction-to-recurrent-neural-network/" TargetMode="External"/><Relationship Id="rId9" Type="http://schemas.openxmlformats.org/officeDocument/2006/relationships/hyperlink" Target="https://docs.chainer.org/en/stable/examples/ptb.html" TargetMode="External"/><Relationship Id="rId5" Type="http://schemas.openxmlformats.org/officeDocument/2006/relationships/hyperlink" Target="https://www.analyticsvidhya.com/blog/2022/03/a-brief-overview-of-recurrent-neural-networks-rnn/" TargetMode="External"/><Relationship Id="rId6" Type="http://schemas.openxmlformats.org/officeDocument/2006/relationships/hyperlink" Target="https://machinelearningmastery.com/an-introduction-to-recurrent-neural-networks-and-the-math-that-powers-them/" TargetMode="External"/><Relationship Id="rId7" Type="http://schemas.openxmlformats.org/officeDocument/2006/relationships/hyperlink" Target="https://colah.github.io/posts/2015-08-Understanding-LSTMs/" TargetMode="External"/><Relationship Id="rId8" Type="http://schemas.openxmlformats.org/officeDocument/2006/relationships/hyperlink" Target="https://www.analyticsvidhya.com/blog/2021/03/introduction-to-long-short-term-memory-lstm/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blog.paperspace.com/recurrent-neural-networks-part-1-2/" TargetMode="External"/><Relationship Id="rId4" Type="http://schemas.openxmlformats.org/officeDocument/2006/relationships/hyperlink" Target="https://towardsdatascience.com/image-captioning-in-deep-learning-9cd23fb4d8d2" TargetMode="External"/><Relationship Id="rId11" Type="http://schemas.openxmlformats.org/officeDocument/2006/relationships/hyperlink" Target="https://medium.com/@niralidedaniya/visual-question-answering-a-deep-learning-classification-case-study-3d8df1eb48e3#:~:text=Visual%20Question%20Answering%20(VQA)%20allows,lead%20to%20lots%20of%20applications" TargetMode="External"/><Relationship Id="rId10" Type="http://schemas.openxmlformats.org/officeDocument/2006/relationships/hyperlink" Target="https://arxiv.org/abs/1505.00468" TargetMode="External"/><Relationship Id="rId9" Type="http://schemas.openxmlformats.org/officeDocument/2006/relationships/hyperlink" Target="https://arxiv.org/abs/1505.00468" TargetMode="External"/><Relationship Id="rId5" Type="http://schemas.openxmlformats.org/officeDocument/2006/relationships/hyperlink" Target="https://www.analyticsvidhya.com/blog/2021/12/step-by-step-guide-to-build-image-caption-generator-using-deep-learning/" TargetMode="External"/><Relationship Id="rId6" Type="http://schemas.openxmlformats.org/officeDocument/2006/relationships/hyperlink" Target="https://keras.io/examples/vision/image_captioning/" TargetMode="External"/><Relationship Id="rId7" Type="http://schemas.openxmlformats.org/officeDocument/2006/relationships/hyperlink" Target="https://arxiv.org/abs/2307.16686" TargetMode="External"/><Relationship Id="rId8" Type="http://schemas.openxmlformats.org/officeDocument/2006/relationships/hyperlink" Target="https://visualqa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0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>
            <p:ph idx="4294967295" type="ctrTitle"/>
          </p:nvPr>
        </p:nvSpPr>
        <p:spPr>
          <a:xfrm>
            <a:off x="1524000" y="2503475"/>
            <a:ext cx="96867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 fontScale="90000"/>
          </a:bodyPr>
          <a:lstStyle/>
          <a:p>
            <a:pPr indent="0" lvl="0" marL="0" marR="0" rtl="0" algn="ctr">
              <a:lnSpc>
                <a:spcPct val="239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(</a:t>
            </a:r>
            <a:r>
              <a:rPr b="0" i="0" lang="en-US" sz="492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898-BD</a:t>
            </a: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9327"/>
              <a:buFont typeface="Calibri"/>
              <a:buNone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2023</a:t>
            </a:r>
            <a:endParaRPr b="0" i="0" sz="851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" name="Google Shape;34;p1"/>
          <p:cNvSpPr txBox="1"/>
          <p:nvPr>
            <p:ph idx="4294967295" type="subTitle"/>
          </p:nvPr>
        </p:nvSpPr>
        <p:spPr>
          <a:xfrm>
            <a:off x="7146150" y="4626925"/>
            <a:ext cx="51087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25000" lnSpcReduction="20000"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rPr b="0" i="0" lang="en-US" sz="10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 Shruti Kshirsagar</a:t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t/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7785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72a97115a_0_1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92" name="Google Shape;92;g2472a97115a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3" name="Google Shape;93;g2472a97115a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313" y="1473300"/>
            <a:ext cx="11371377" cy="470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831407d82e_0_20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2831407d82e_0_2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g2831407d82e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75" y="1383800"/>
            <a:ext cx="11169050" cy="49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0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000000"/>
                </a:solidFill>
              </a:rPr>
              <a:t>Questions?</a:t>
            </a:r>
            <a:endParaRPr/>
          </a:p>
        </p:txBody>
      </p:sp>
      <p:sp>
        <p:nvSpPr>
          <p:cNvPr id="705" name="Google Shape;705;p40"/>
          <p:cNvSpPr txBox="1"/>
          <p:nvPr>
            <p:ph idx="1" type="body"/>
          </p:nvPr>
        </p:nvSpPr>
        <p:spPr>
          <a:xfrm>
            <a:off x="5338481" y="3334871"/>
            <a:ext cx="6008969" cy="275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/>
              <a:t>Dr.</a:t>
            </a:r>
            <a:r>
              <a:rPr lang="en-US" sz="2200">
                <a:solidFill>
                  <a:srgbClr val="404040"/>
                </a:solidFill>
              </a:rPr>
              <a:t>Shruti Kshirsagar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>
                <a:solidFill>
                  <a:srgbClr val="404040"/>
                </a:solidFill>
              </a:rPr>
              <a:t>Kshirsagarshruti1@gmail.com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7bd2a7473e_0_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711" name="Google Shape;711;g27bd2a7473e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1.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https://ift6135h18.files.wordpress.com/2018/02/05_rnn.pdf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2.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https://www.geeksforgeeks.org/introduction-to-recurrent-neural-network/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3.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https://www.analyticsvidhya.com/blog/2022/03/a-brief-overview-of-recurrent-neural-networks-rnn/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4.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https://machinelearningmastery.com/an-introduction-to-recurrent-neural-networks-and-the-math-that-powers-them/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5.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https://colah.github.io/posts/2015-08-Understanding-LSTMs/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6.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https://www.analyticsvidhya.com/blog/2021/03/introduction-to-long-short-term-memory-lstm/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7.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https://docs.chainer.org/en/stable/examples/ptb.html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831407d82e_0_39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References</a:t>
            </a:r>
            <a:endParaRPr/>
          </a:p>
        </p:txBody>
      </p:sp>
      <p:sp>
        <p:nvSpPr>
          <p:cNvPr id="717" name="Google Shape;717;g2831407d82e_0_39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fontScale="77500"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8.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https://blog.paperspace.com/recurrent-neural-networks-part-1-2/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9.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https://towardsdatascience.com/image-captioning-in-deep-learning-9cd23fb4d8d2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10.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https://www.analyticsvidhya.com/blog/2021/12/step-by-step-guide-to-build-image-caption-generator-using-deep-learning/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11.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https://keras.io/examples/vision/image_captioning/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12.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https://arxiv.org/abs/2307.16686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13.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https://visualqa.org/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14.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https://arxiv.org/abs/1505.0046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8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15.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https://medium.com/@niralidedaniya/visual-question-answering-a-deep-learning-classification-case-study-3d8df1eb48e3#:~:text=Visual%20Question%20Answering%20(VQA)%20allows,lead%20to%20lots%20of%20applications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72a97115a_0_5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99" name="Google Shape;99;g2472a97115a_0_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0" name="Google Shape;100;g2472a97115a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875" y="1449950"/>
            <a:ext cx="11170248" cy="47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72a97115a_0_5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06" name="Google Shape;106;g2472a97115a_0_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7" name="Google Shape;107;g2472a97115a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97300"/>
            <a:ext cx="10633677" cy="47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72a97115a_0_2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13" name="Google Shape;113;g2472a97115a_0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4" name="Google Shape;114;g2472a97115a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375" y="1429625"/>
            <a:ext cx="10949402" cy="49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72a97115a_0_2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20" name="Google Shape;120;g2472a97115a_0_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1" name="Google Shape;121;g2472a97115a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50" y="1406300"/>
            <a:ext cx="11371377" cy="477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72a97115a_0_6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27" name="Google Shape;127;g2472a97115a_0_6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8" name="Google Shape;128;g2472a97115a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625" y="1400875"/>
            <a:ext cx="11479598" cy="47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72a97115a_0_7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34" name="Google Shape;134;g2472a97115a_0_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5" name="Google Shape;135;g2472a97115a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25" y="1332950"/>
            <a:ext cx="11087324" cy="495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72a97115a_0_7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41" name="Google Shape;141;g2472a97115a_0_7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2" name="Google Shape;142;g2472a97115a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325" y="1422900"/>
            <a:ext cx="11249623" cy="492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72a97115a_0_8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48" name="Google Shape;148;g2472a97115a_0_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9" name="Google Shape;149;g2472a97115a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950" y="1335975"/>
            <a:ext cx="11073777" cy="49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72a97115a_0_8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55" name="Google Shape;155;g2472a97115a_0_8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6" name="Google Shape;156;g2472a97115a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63" y="1362000"/>
            <a:ext cx="10617273" cy="49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7c18218264_0_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Contents:Recap of last class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" name="Google Shape;40;g27c18218264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25000" lnSpcReduction="20000"/>
          </a:bodyPr>
          <a:lstStyle/>
          <a:p>
            <a:pPr indent="-438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What is CNN? Introduction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Why convnet over feedforward NN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CNN layers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Convolution layer and pooling layer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Fully connected layer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Designing a CNN and how CNN works?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Applications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3200">
                <a:solidFill>
                  <a:schemeClr val="dk1"/>
                </a:solidFill>
              </a:rPr>
              <a:t>Advantages of CNN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3200">
                <a:solidFill>
                  <a:schemeClr val="dk1"/>
                </a:solidFill>
              </a:rPr>
              <a:t>Limitation of CNN</a:t>
            </a:r>
            <a:endParaRPr sz="1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25714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25714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72a97115a_0_9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62" name="Google Shape;162;g2472a97115a_0_9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3" name="Google Shape;163;g2472a97115a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725" y="1325150"/>
            <a:ext cx="11127900" cy="492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72a97115a_0_9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69" name="Google Shape;169;g2472a97115a_0_9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0" name="Google Shape;170;g2472a97115a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025" y="1332350"/>
            <a:ext cx="10897951" cy="504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72a97115a_0_10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76" name="Google Shape;176;g2472a97115a_0_10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7" name="Google Shape;177;g2472a97115a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375" y="1339600"/>
            <a:ext cx="11118874" cy="49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72a97115a_0_10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83" name="Google Shape;183;g2472a97115a_0_10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4" name="Google Shape;184;g2472a97115a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925" y="1332900"/>
            <a:ext cx="11006152" cy="50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72a97115a_0_3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90" name="Google Shape;190;g2472a97115a_0_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1" name="Google Shape;191;g2472a97115a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350" y="1366325"/>
            <a:ext cx="11046748" cy="505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72a97115a_0_12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97" name="Google Shape;197;g2472a97115a_0_1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8" name="Google Shape;198;g2472a97115a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25" y="1410250"/>
            <a:ext cx="11114348" cy="49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72a97115a_0_12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04" name="Google Shape;204;g2472a97115a_0_1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5" name="Google Shape;205;g2472a97115a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50" y="1370450"/>
            <a:ext cx="11019674" cy="50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72a97115a_0_13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11" name="Google Shape;211;g2472a97115a_0_1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2" name="Google Shape;212;g2472a97115a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625" y="1257350"/>
            <a:ext cx="11046748" cy="505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72a97115a_0_13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18" name="Google Shape;218;g2472a97115a_0_1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9" name="Google Shape;219;g2472a97115a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575" y="1340950"/>
            <a:ext cx="10884424" cy="513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72a97115a_0_14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25" name="Google Shape;225;g2472a97115a_0_1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6" name="Google Shape;226;g2472a97115a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975" y="1257350"/>
            <a:ext cx="10965601" cy="517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7c18218264_0_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Contents:Recap of last class</a:t>
            </a:r>
            <a:endParaRPr/>
          </a:p>
        </p:txBody>
      </p:sp>
      <p:sp>
        <p:nvSpPr>
          <p:cNvPr id="46" name="Google Shape;46;g27c18218264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Local connectivity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Parameter sharing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Discrete Convolution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Pooling and subsampling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Generating additional example-Data Augmentation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Imagenet, Resnet, VGGnet-Transfer learning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Batch Normalization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72a97115a_0_14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32" name="Google Shape;232;g2472a97115a_0_1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3" name="Google Shape;233;g2472a97115a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725" y="1257350"/>
            <a:ext cx="10722099" cy="517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72a97115a_0_15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39" name="Google Shape;239;g2472a97115a_0_1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0" name="Google Shape;240;g2472a97115a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775" y="1316600"/>
            <a:ext cx="10843848" cy="50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72a97115a_0_16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46" name="Google Shape;246;g2472a97115a_0_1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7" name="Google Shape;247;g2472a97115a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75" y="1257350"/>
            <a:ext cx="10911473" cy="506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72a97115a_0_16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53" name="Google Shape;253;g2472a97115a_0_1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4" name="Google Shape;254;g2472a97115a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25" y="1257350"/>
            <a:ext cx="10789724" cy="51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72a97115a_0_17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60" name="Google Shape;260;g2472a97115a_0_1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1" name="Google Shape;261;g2472a97115a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75" y="1257350"/>
            <a:ext cx="10884424" cy="51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72a97115a_0_17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67" name="Google Shape;267;g2472a97115a_0_17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8" name="Google Shape;268;g2472a97115a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450" y="1257350"/>
            <a:ext cx="10992650" cy="51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72a97115a_0_18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74" name="Google Shape;274;g2472a97115a_0_18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5" name="Google Shape;275;g2472a97115a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25" y="1257350"/>
            <a:ext cx="10897976" cy="51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72a97115a_0_19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81" name="Google Shape;281;g2472a97115a_0_1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2" name="Google Shape;282;g2472a97115a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875" y="1257350"/>
            <a:ext cx="10854098" cy="51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72a97115a_0_19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88" name="Google Shape;288;g2472a97115a_0_1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9" name="Google Shape;289;g2472a97115a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25" y="1257350"/>
            <a:ext cx="10735652" cy="51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72a97115a_0_21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95" name="Google Shape;295;g2472a97115a_0_2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6" name="Google Shape;296;g2472a97115a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00" y="1315200"/>
            <a:ext cx="10925025" cy="517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31407d82e_0_37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Contents:</a:t>
            </a:r>
            <a:endParaRPr/>
          </a:p>
        </p:txBody>
      </p:sp>
      <p:sp>
        <p:nvSpPr>
          <p:cNvPr id="52" name="Google Shape;52;g2831407d82e_0_37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is RNN?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Types of architectures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RNN update state equation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Unrolled RNN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Computational graphs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Language modelling example-Character 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Language modelling example-Sentence 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Backpropagation through time-BPTT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Truncated BPTT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RNN tradeoffs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72a97115a_0_21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02" name="Google Shape;302;g2472a97115a_0_2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3" name="Google Shape;303;g2472a97115a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75" y="1324750"/>
            <a:ext cx="10830326" cy="51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72a97115a_0_22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09" name="Google Shape;309;g2472a97115a_0_2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0" name="Google Shape;310;g2472a97115a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100" y="1257350"/>
            <a:ext cx="11033226" cy="511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72a97115a_0_22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16" name="Google Shape;316;g2472a97115a_0_2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7" name="Google Shape;317;g2472a97115a_0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150" y="1257350"/>
            <a:ext cx="10979098" cy="500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72a97115a_0_23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23" name="Google Shape;323;g2472a97115a_0_2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4" name="Google Shape;324;g2472a97115a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525" y="1257350"/>
            <a:ext cx="10952049" cy="514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72a97115a_0_23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30" name="Google Shape;330;g2472a97115a_0_2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1" name="Google Shape;331;g2472a97115a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275" y="1257350"/>
            <a:ext cx="10911452" cy="51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72a97115a_0_24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37" name="Google Shape;337;g2472a97115a_0_2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8" name="Google Shape;338;g2472a97115a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600" y="1364525"/>
            <a:ext cx="11033252" cy="50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72a97115a_0_25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44" name="Google Shape;344;g2472a97115a_0_2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5" name="Google Shape;345;g2472a97115a_0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25" y="1461000"/>
            <a:ext cx="11173002" cy="49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72a97115a_0_25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51" name="Google Shape;351;g2472a97115a_0_2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2" name="Google Shape;352;g2472a97115a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875" y="1257350"/>
            <a:ext cx="11222600" cy="50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72a97115a_0_26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58" name="Google Shape;358;g2472a97115a_0_2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9" name="Google Shape;359;g2472a97115a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225" y="1314675"/>
            <a:ext cx="10992625" cy="51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72a97115a_0_26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65" name="Google Shape;365;g2472a97115a_0_2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6" name="Google Shape;366;g2472a97115a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525" y="1363875"/>
            <a:ext cx="11073777" cy="50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31407d82e_0_38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Contents:</a:t>
            </a:r>
            <a:endParaRPr/>
          </a:p>
        </p:txBody>
      </p:sp>
      <p:sp>
        <p:nvSpPr>
          <p:cNvPr id="58" name="Google Shape;58;g2831407d82e_0_38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Image Captioning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Visual </a:t>
            </a:r>
            <a:r>
              <a:rPr lang="en-US"/>
              <a:t>Question</a:t>
            </a:r>
            <a:r>
              <a:rPr lang="en-US"/>
              <a:t> Answering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Gradient flows in RNN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Long Short term memory (LSTM)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Gated </a:t>
            </a:r>
            <a:r>
              <a:rPr lang="en-US"/>
              <a:t>Recurrent</a:t>
            </a:r>
            <a:r>
              <a:rPr lang="en-US"/>
              <a:t> Units (GRU)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Summary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72a97115a_0_27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372" name="Google Shape;372;g2472a97115a_0_2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3" name="Google Shape;373;g2472a97115a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150" y="1340700"/>
            <a:ext cx="10857375" cy="505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72a97115a_0_28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g2472a97115a_0_2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0" name="Google Shape;380;g2472a97115a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000" y="1257350"/>
            <a:ext cx="10782474" cy="51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72a97115a_0_28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g2472a97115a_0_2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7" name="Google Shape;387;g2472a97115a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425" y="1257350"/>
            <a:ext cx="11074898" cy="524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72a97115a_0_29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3" name="Google Shape;393;g2472a97115a_0_2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4" name="Google Shape;394;g2472a97115a_0_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00" y="1324725"/>
            <a:ext cx="11520200" cy="51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72a97115a_0_29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g2472a97115a_0_2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1" name="Google Shape;401;g2472a97115a_0_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500" y="1257350"/>
            <a:ext cx="10829000" cy="501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72a97115a_0_30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g2472a97115a_0_3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8" name="Google Shape;408;g2472a97115a_0_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50" y="1257350"/>
            <a:ext cx="11141100" cy="514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72a97115a_0_31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4" name="Google Shape;414;g2472a97115a_0_3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5" name="Google Shape;415;g2472a97115a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57350"/>
            <a:ext cx="10674273" cy="51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72a97115a_0_31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g2472a97115a_0_3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2" name="Google Shape;422;g2472a97115a_0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050" y="1257350"/>
            <a:ext cx="11249623" cy="51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72a97115a_0_32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g2472a97115a_0_3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9" name="Google Shape;429;g2472a97115a_0_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00" y="1257350"/>
            <a:ext cx="11100851" cy="51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31407d82e_0_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Question Answering</a:t>
            </a:r>
            <a:endParaRPr/>
          </a:p>
        </p:txBody>
      </p:sp>
      <p:pic>
        <p:nvPicPr>
          <p:cNvPr id="435" name="Google Shape;435;g2831407d82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00" y="1432650"/>
            <a:ext cx="10492298" cy="47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03a4aa1f6_0_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Vanilla Neural Network</a:t>
            </a:r>
            <a:endParaRPr/>
          </a:p>
        </p:txBody>
      </p:sp>
      <p:sp>
        <p:nvSpPr>
          <p:cNvPr id="64" name="Google Shape;64;g2803a4aa1f6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pic>
        <p:nvPicPr>
          <p:cNvPr id="65" name="Google Shape;65;g2803a4aa1f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375" y="1395850"/>
            <a:ext cx="11213573" cy="48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31407d82e_0_1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Visual Question Answering</a:t>
            </a:r>
            <a:endParaRPr/>
          </a:p>
        </p:txBody>
      </p:sp>
      <p:pic>
        <p:nvPicPr>
          <p:cNvPr id="441" name="Google Shape;441;g2831407d82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25" y="1456150"/>
            <a:ext cx="10791951" cy="49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831407d82e_0_1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Visual Question Answering</a:t>
            </a:r>
            <a:endParaRPr/>
          </a:p>
        </p:txBody>
      </p:sp>
      <p:pic>
        <p:nvPicPr>
          <p:cNvPr id="447" name="Google Shape;447;g2831407d82e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50" y="1467900"/>
            <a:ext cx="10357448" cy="472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831407d82e_0_2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Visual Question Answering</a:t>
            </a:r>
            <a:endParaRPr/>
          </a:p>
        </p:txBody>
      </p:sp>
      <p:pic>
        <p:nvPicPr>
          <p:cNvPr id="453" name="Google Shape;453;g2831407d82e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50" y="1416200"/>
            <a:ext cx="10910700" cy="48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31407d82e_0_2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Multilayer RNN</a:t>
            </a:r>
            <a:endParaRPr/>
          </a:p>
        </p:txBody>
      </p:sp>
      <p:pic>
        <p:nvPicPr>
          <p:cNvPr id="459" name="Google Shape;459;g2831407d82e_0_25"/>
          <p:cNvPicPr preferRelativeResize="0"/>
          <p:nvPr/>
        </p:nvPicPr>
        <p:blipFill rotWithShape="1">
          <a:blip r:embed="rId3">
            <a:alphaModFix/>
          </a:blip>
          <a:srcRect b="0" l="47445" r="0" t="0"/>
          <a:stretch/>
        </p:blipFill>
        <p:spPr>
          <a:xfrm>
            <a:off x="3440750" y="1492225"/>
            <a:ext cx="5906801" cy="47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831407d82e_0_3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Short Term memory (LSTM)</a:t>
            </a:r>
            <a:endParaRPr/>
          </a:p>
        </p:txBody>
      </p:sp>
      <p:pic>
        <p:nvPicPr>
          <p:cNvPr id="465" name="Google Shape;465;g2831407d82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25" y="1371475"/>
            <a:ext cx="10641475" cy="481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831407d82e_0_4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Vanilla RNN Gradient Flow</a:t>
            </a:r>
            <a:endParaRPr/>
          </a:p>
        </p:txBody>
      </p:sp>
      <p:pic>
        <p:nvPicPr>
          <p:cNvPr id="471" name="Google Shape;471;g2831407d82e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25" y="1379400"/>
            <a:ext cx="11073777" cy="49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831407d82e_0_4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pic>
        <p:nvPicPr>
          <p:cNvPr id="477" name="Google Shape;477;g2831407d82e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75" y="1420925"/>
            <a:ext cx="11023350" cy="48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831407d82e_0_5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pic>
        <p:nvPicPr>
          <p:cNvPr id="483" name="Google Shape;483;g2831407d82e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200" y="1430275"/>
            <a:ext cx="10851973" cy="48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831407d82e_0_5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pic>
        <p:nvPicPr>
          <p:cNvPr id="489" name="Google Shape;489;g2831407d82e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75" y="1458325"/>
            <a:ext cx="10887224" cy="46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31407d82e_0_6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495" name="Google Shape;495;g2831407d82e_0_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g2831407d82e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25" y="1508050"/>
            <a:ext cx="11110298" cy="475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72a97115a_0_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Recurrent Neural Network</a:t>
            </a:r>
            <a:endParaRPr/>
          </a:p>
        </p:txBody>
      </p:sp>
      <p:sp>
        <p:nvSpPr>
          <p:cNvPr id="71" name="Google Shape;71;g2472a97115a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2" name="Google Shape;72;g2472a97115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450" y="1490525"/>
            <a:ext cx="10713098" cy="48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831407d82e_0_6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502" name="Google Shape;502;g2831407d82e_0_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g2831407d82e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25" y="1395425"/>
            <a:ext cx="11004652" cy="486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831407d82e_0_7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509" name="Google Shape;509;g2831407d82e_0_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g2831407d82e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00" y="1454275"/>
            <a:ext cx="11380398" cy="489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31407d82e_0_7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pic>
        <p:nvPicPr>
          <p:cNvPr id="516" name="Google Shape;516;g2831407d82e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25" y="1372875"/>
            <a:ext cx="11204275" cy="48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831407d82e_0_8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pic>
        <p:nvPicPr>
          <p:cNvPr id="522" name="Google Shape;522;g2831407d82e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50" y="1410725"/>
            <a:ext cx="11163325" cy="49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831407d82e_0_8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528" name="Google Shape;528;g2831407d82e_0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g2831407d82e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00" y="1343325"/>
            <a:ext cx="11262976" cy="49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31407d82e_0_9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535" name="Google Shape;535;g2831407d82e_0_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g2831407d82e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0" y="1386525"/>
            <a:ext cx="11227776" cy="50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831407d82e_0_9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542" name="Google Shape;542;g2831407d82e_0_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g2831407d82e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00" y="1350450"/>
            <a:ext cx="11051628" cy="51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8677f786fa_1_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Vanishing and Exploding Gradients</a:t>
            </a:r>
            <a:endParaRPr/>
          </a:p>
        </p:txBody>
      </p:sp>
      <p:pic>
        <p:nvPicPr>
          <p:cNvPr id="549" name="Google Shape;549;g28677f786fa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00" y="2007025"/>
            <a:ext cx="11357602" cy="27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8677f786fa_1_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Vanishing and Exploding Gradients</a:t>
            </a:r>
            <a:r>
              <a:rPr lang="en-US"/>
              <a:t> </a:t>
            </a:r>
            <a:endParaRPr/>
          </a:p>
        </p:txBody>
      </p:sp>
      <p:pic>
        <p:nvPicPr>
          <p:cNvPr id="555" name="Google Shape;555;g28677f786f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225" y="1592750"/>
            <a:ext cx="10010849" cy="451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8677f786fa_1_1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Vanishing and Exploding Gradients</a:t>
            </a:r>
            <a:endParaRPr/>
          </a:p>
        </p:txBody>
      </p:sp>
      <p:pic>
        <p:nvPicPr>
          <p:cNvPr id="561" name="Google Shape;561;g28677f786fa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25" y="1813900"/>
            <a:ext cx="10987001" cy="30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72a97115a_0_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78" name="Google Shape;78;g2472a97115a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9" name="Google Shape;79;g2472a97115a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650" y="1469200"/>
            <a:ext cx="11106550" cy="470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8677f786fa_1_1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Vanishing Gradient </a:t>
            </a:r>
            <a:endParaRPr/>
          </a:p>
        </p:txBody>
      </p:sp>
      <p:pic>
        <p:nvPicPr>
          <p:cNvPr id="567" name="Google Shape;567;g28677f786fa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675" y="1542025"/>
            <a:ext cx="9701149" cy="457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8677f786fa_1_2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Exploding Gradient</a:t>
            </a:r>
            <a:endParaRPr/>
          </a:p>
        </p:txBody>
      </p:sp>
      <p:pic>
        <p:nvPicPr>
          <p:cNvPr id="573" name="Google Shape;573;g28677f786fa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50" y="1368950"/>
            <a:ext cx="10530500" cy="47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8677f786fa_1_3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Exploding Gradient</a:t>
            </a:r>
            <a:endParaRPr/>
          </a:p>
        </p:txBody>
      </p:sp>
      <p:pic>
        <p:nvPicPr>
          <p:cNvPr id="579" name="Google Shape;579;g28677f786fa_1_35"/>
          <p:cNvPicPr preferRelativeResize="0"/>
          <p:nvPr/>
        </p:nvPicPr>
        <p:blipFill rotWithShape="1">
          <a:blip r:embed="rId3">
            <a:alphaModFix/>
          </a:blip>
          <a:srcRect b="38457" l="0" r="0" t="0"/>
          <a:stretch/>
        </p:blipFill>
        <p:spPr>
          <a:xfrm>
            <a:off x="1034775" y="1724275"/>
            <a:ext cx="10205851" cy="422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8677f786fa_1_4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Exploding Gradient</a:t>
            </a:r>
            <a:endParaRPr/>
          </a:p>
        </p:txBody>
      </p:sp>
      <p:pic>
        <p:nvPicPr>
          <p:cNvPr id="585" name="Google Shape;585;g28677f786fa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625" y="1450725"/>
            <a:ext cx="7395699" cy="47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831407d82e_0_10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pic>
        <p:nvPicPr>
          <p:cNvPr id="591" name="Google Shape;591;g2831407d82e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75" y="1388150"/>
            <a:ext cx="10746301" cy="50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831407d82e_0_10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597" name="Google Shape;597;g2831407d82e_0_1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g2831407d82e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25" y="1373950"/>
            <a:ext cx="11227750" cy="50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831407d82e_0_11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604" name="Google Shape;604;g2831407d82e_0_1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5" name="Google Shape;605;g2831407d82e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25" y="1409175"/>
            <a:ext cx="11254451" cy="50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831407d82e_0_11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611" name="Google Shape;611;g2831407d82e_0_1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g2831407d82e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50" y="1376200"/>
            <a:ext cx="10981151" cy="509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831407d82e_0_12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618" name="Google Shape;618;g2831407d82e_0_1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g2831407d82e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98000"/>
            <a:ext cx="10764027" cy="50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831407d82e_0_14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pic>
        <p:nvPicPr>
          <p:cNvPr id="625" name="Google Shape;625;g2831407d82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75" y="1399825"/>
            <a:ext cx="10934175" cy="507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72a97115a_0_1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85" name="Google Shape;85;g2472a97115a_0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6" name="Google Shape;86;g2472a97115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00" y="1504050"/>
            <a:ext cx="10876698" cy="46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31407d82e_0_14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631" name="Google Shape;631;g2831407d82e_0_1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g2831407d82e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00" y="1257350"/>
            <a:ext cx="11133798" cy="5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831407d82e_0_15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pic>
        <p:nvPicPr>
          <p:cNvPr id="638" name="Google Shape;638;g2831407d82e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50" y="1362200"/>
            <a:ext cx="110163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831407d82e_0_15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pic>
        <p:nvPicPr>
          <p:cNvPr id="644" name="Google Shape;644;g2831407d82e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00" y="1366925"/>
            <a:ext cx="10981125" cy="511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831407d82e_0_16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650" name="Google Shape;650;g2831407d82e_0_1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g2831407d82e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25" y="1354825"/>
            <a:ext cx="11568276" cy="50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831407d82e_0_17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657" name="Google Shape;657;g2831407d82e_0_1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g2831407d82e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00" y="1397200"/>
            <a:ext cx="11333427" cy="50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831407d82e_0_17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pic>
        <p:nvPicPr>
          <p:cNvPr id="664" name="Google Shape;664;g2831407d82e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50" y="1396075"/>
            <a:ext cx="10945925" cy="506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831407d82e_0_18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670" name="Google Shape;670;g2831407d82e_0_1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g2831407d82e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50" y="1357700"/>
            <a:ext cx="11133798" cy="50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831407d82e_0_18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GRU</a:t>
            </a:r>
            <a:endParaRPr/>
          </a:p>
        </p:txBody>
      </p:sp>
      <p:sp>
        <p:nvSpPr>
          <p:cNvPr id="677" name="Google Shape;677;g2831407d82e_0_1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g2831407d82e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75" y="1373950"/>
            <a:ext cx="11251251" cy="508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31407d82e_0_19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RNN</a:t>
            </a:r>
            <a:endParaRPr/>
          </a:p>
        </p:txBody>
      </p:sp>
      <p:sp>
        <p:nvSpPr>
          <p:cNvPr id="684" name="Google Shape;684;g2831407d82e_0_1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g2831407d82e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00" y="1373950"/>
            <a:ext cx="11032627" cy="501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831407d82e_0_19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691" name="Google Shape;691;g2831407d82e_0_1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g2831407d82e_0_198"/>
          <p:cNvPicPr preferRelativeResize="0"/>
          <p:nvPr/>
        </p:nvPicPr>
        <p:blipFill rotWithShape="1">
          <a:blip r:embed="rId3">
            <a:alphaModFix/>
          </a:blip>
          <a:srcRect b="0" l="0" r="0" t="19361"/>
          <a:stretch/>
        </p:blipFill>
        <p:spPr>
          <a:xfrm>
            <a:off x="527150" y="1608800"/>
            <a:ext cx="11368673" cy="48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